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6" r:id="rId1"/>
  </p:sldMasterIdLst>
  <p:notesMasterIdLst>
    <p:notesMasterId r:id="rId11"/>
  </p:notesMasterIdLst>
  <p:handoutMasterIdLst>
    <p:handoutMasterId r:id="rId12"/>
  </p:handoutMasterIdLst>
  <p:sldIdLst>
    <p:sldId id="397" r:id="rId2"/>
    <p:sldId id="413" r:id="rId3"/>
    <p:sldId id="409" r:id="rId4"/>
    <p:sldId id="408" r:id="rId5"/>
    <p:sldId id="406" r:id="rId6"/>
    <p:sldId id="407" r:id="rId7"/>
    <p:sldId id="404" r:id="rId8"/>
    <p:sldId id="412" r:id="rId9"/>
    <p:sldId id="414" r:id="rId10"/>
  </p:sldIdLst>
  <p:sldSz cx="9906000" cy="6858000" type="A4"/>
  <p:notesSz cx="6669088" cy="9926638"/>
  <p:defaultTextStyle>
    <a:defPPr>
      <a:defRPr lang="sv-SE"/>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D"/>
    <a:srgbClr val="FFFFCC"/>
    <a:srgbClr val="CCECFF"/>
    <a:srgbClr val="808080"/>
    <a:srgbClr val="006699"/>
    <a:srgbClr val="CC6600"/>
    <a:srgbClr val="5F5F5F"/>
    <a:srgbClr val="0099CC"/>
    <a:srgbClr val="6699FF"/>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14" autoAdjust="0"/>
    <p:restoredTop sz="80119" autoAdjust="0"/>
  </p:normalViewPr>
  <p:slideViewPr>
    <p:cSldViewPr>
      <p:cViewPr varScale="1">
        <p:scale>
          <a:sx n="73" d="100"/>
          <a:sy n="73" d="100"/>
        </p:scale>
        <p:origin x="-630"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4056" y="-90"/>
      </p:cViewPr>
      <p:guideLst>
        <p:guide orient="horz" pos="3126"/>
        <p:guide pos="2100"/>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sv-SE"/>
          </a:p>
        </p:txBody>
      </p:sp>
      <p:sp>
        <p:nvSpPr>
          <p:cNvPr id="13315"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BA36E11-577D-4C9A-B72B-304F1E0E4AD3}" type="datetime1">
              <a:rPr lang="sv-SE"/>
              <a:pPr>
                <a:defRPr/>
              </a:pPr>
              <a:t>2013-10-15</a:t>
            </a:fld>
            <a:endParaRPr lang="sv-SE"/>
          </a:p>
        </p:txBody>
      </p:sp>
      <p:sp>
        <p:nvSpPr>
          <p:cNvPr id="1331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v-SE"/>
          </a:p>
        </p:txBody>
      </p:sp>
      <p:sp>
        <p:nvSpPr>
          <p:cNvPr id="13317"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B19F589-290A-4CF7-AD80-51C21CD1D63E}" type="slidenum">
              <a:rPr lang="sv-SE"/>
              <a:pPr>
                <a:defRPr/>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sv-SE"/>
          </a:p>
        </p:txBody>
      </p:sp>
      <p:sp>
        <p:nvSpPr>
          <p:cNvPr id="11267"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F6300B7-2E0F-4B5E-BD95-63EC4647FA36}" type="datetime1">
              <a:rPr lang="sv-SE"/>
              <a:pPr>
                <a:defRPr/>
              </a:pPr>
              <a:t>2013-10-15</a:t>
            </a:fld>
            <a:endParaRPr lang="sv-SE"/>
          </a:p>
        </p:txBody>
      </p:sp>
      <p:sp>
        <p:nvSpPr>
          <p:cNvPr id="43012" name="Rectangle 4"/>
          <p:cNvSpPr>
            <a:spLocks noGrp="1" noRot="1" noChangeAspect="1" noChangeArrowheads="1" noTextEdit="1"/>
          </p:cNvSpPr>
          <p:nvPr>
            <p:ph type="sldImg" idx="2"/>
          </p:nvPr>
        </p:nvSpPr>
        <p:spPr bwMode="auto">
          <a:xfrm>
            <a:off x="646113" y="744538"/>
            <a:ext cx="5376862"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11270"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v-SE"/>
          </a:p>
        </p:txBody>
      </p:sp>
      <p:sp>
        <p:nvSpPr>
          <p:cNvPr id="11271" name="Rectangle 7"/>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68C26A-CF72-4B2F-9183-E572DAABDECB}" type="slidenum">
              <a:rPr lang="sv-SE"/>
              <a:pPr>
                <a:defRPr/>
              </a:pPr>
              <a:t>‹#›</a:t>
            </a:fld>
            <a:endParaRPr lang="sv-S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datum 3"/>
          <p:cNvSpPr>
            <a:spLocks noGrp="1"/>
          </p:cNvSpPr>
          <p:nvPr>
            <p:ph type="dt" idx="10"/>
          </p:nvPr>
        </p:nvSpPr>
        <p:spPr/>
        <p:txBody>
          <a:bodyPr/>
          <a:lstStyle/>
          <a:p>
            <a:pPr>
              <a:defRPr/>
            </a:pPr>
            <a:fld id="{DF6300B7-2E0F-4B5E-BD95-63EC4647FA36}" type="datetime1">
              <a:rPr lang="sv-SE" smtClean="0"/>
              <a:pPr>
                <a:defRPr/>
              </a:pPr>
              <a:t>2013-10-15</a:t>
            </a:fld>
            <a:endParaRPr lang="sv-SE"/>
          </a:p>
        </p:txBody>
      </p:sp>
      <p:sp>
        <p:nvSpPr>
          <p:cNvPr id="5" name="Platshållare för bildnummer 4"/>
          <p:cNvSpPr>
            <a:spLocks noGrp="1"/>
          </p:cNvSpPr>
          <p:nvPr>
            <p:ph type="sldNum" sz="quarter" idx="11"/>
          </p:nvPr>
        </p:nvSpPr>
        <p:spPr/>
        <p:txBody>
          <a:bodyPr/>
          <a:lstStyle/>
          <a:p>
            <a:pPr>
              <a:defRPr/>
            </a:pPr>
            <a:fld id="{4168C26A-CF72-4B2F-9183-E572DAABDECB}" type="slidenum">
              <a:rPr lang="sv-SE" smtClean="0"/>
              <a:pPr>
                <a:defRPr/>
              </a:pPr>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9E2A6D-6191-4E95-A154-1246BF321A48}" type="slidenum">
              <a:rPr lang="sv-SE" smtClean="0"/>
              <a:pPr/>
              <a:t>4</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1" dirty="0" smtClean="0"/>
              <a:t>Exempel</a:t>
            </a:r>
            <a:r>
              <a:rPr lang="sv-SE" b="1" baseline="0" dirty="0" smtClean="0"/>
              <a:t> på saker att följa upp</a:t>
            </a:r>
            <a:r>
              <a:rPr lang="sv-SE" baseline="0" dirty="0" smtClean="0"/>
              <a:t>: Elevers kunskapsresultat både resultat och likvärdighet, likabehandlingsarbete, resursfördelningens effekter, tillgång till förskoleplatser, barn och elevgruppernas storlek, antagning till gymnasieskolan, bevakning av skolplikt. </a:t>
            </a:r>
            <a:r>
              <a:rPr lang="sv-SE" baseline="0" dirty="0" err="1" smtClean="0"/>
              <a:t>Huvudmannnen</a:t>
            </a:r>
            <a:r>
              <a:rPr lang="sv-SE" baseline="0" dirty="0" smtClean="0"/>
              <a:t> behöver bygga upp system för att kunna göra sammanställningar över statistik och resultat. På enhetsnivå behöver man också bygga upp system för att följa upp undervisningen och organiseringens påverkan på undervisningen. Återkoppling till varandra lärare – </a:t>
            </a:r>
            <a:r>
              <a:rPr lang="sv-SE" baseline="0" dirty="0" err="1" smtClean="0"/>
              <a:t>lärare</a:t>
            </a:r>
            <a:r>
              <a:rPr lang="sv-SE" baseline="0" dirty="0" smtClean="0"/>
              <a:t>, rektor – lärare, elev – lärare. </a:t>
            </a:r>
          </a:p>
          <a:p>
            <a:r>
              <a:rPr lang="sv-SE" b="1" baseline="0" dirty="0" smtClean="0"/>
              <a:t>Utvärderingar</a:t>
            </a:r>
            <a:r>
              <a:rPr lang="sv-SE" baseline="0" dirty="0" smtClean="0"/>
              <a:t> – </a:t>
            </a:r>
            <a:endParaRPr lang="sv-SE" dirty="0"/>
          </a:p>
        </p:txBody>
      </p:sp>
      <p:sp>
        <p:nvSpPr>
          <p:cNvPr id="4" name="Platshållare för datum 3"/>
          <p:cNvSpPr>
            <a:spLocks noGrp="1"/>
          </p:cNvSpPr>
          <p:nvPr>
            <p:ph type="dt" idx="10"/>
          </p:nvPr>
        </p:nvSpPr>
        <p:spPr/>
        <p:txBody>
          <a:bodyPr/>
          <a:lstStyle/>
          <a:p>
            <a:pPr>
              <a:defRPr/>
            </a:pPr>
            <a:fld id="{DF6300B7-2E0F-4B5E-BD95-63EC4647FA36}" type="datetime1">
              <a:rPr lang="sv-SE" smtClean="0"/>
              <a:pPr>
                <a:defRPr/>
              </a:pPr>
              <a:t>2013-10-15</a:t>
            </a:fld>
            <a:endParaRPr lang="sv-SE"/>
          </a:p>
        </p:txBody>
      </p:sp>
      <p:sp>
        <p:nvSpPr>
          <p:cNvPr id="5" name="Platshållare för bildnummer 4"/>
          <p:cNvSpPr>
            <a:spLocks noGrp="1"/>
          </p:cNvSpPr>
          <p:nvPr>
            <p:ph type="sldNum" sz="quarter" idx="11"/>
          </p:nvPr>
        </p:nvSpPr>
        <p:spPr/>
        <p:txBody>
          <a:bodyPr/>
          <a:lstStyle/>
          <a:p>
            <a:pPr>
              <a:defRPr/>
            </a:pPr>
            <a:fld id="{4168C26A-CF72-4B2F-9183-E572DAABDECB}" type="slidenum">
              <a:rPr lang="sv-SE" smtClean="0"/>
              <a:pPr>
                <a:defRPr/>
              </a:pPr>
              <a:t>5</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1" dirty="0" smtClean="0"/>
              <a:t>Varför går det som det går? </a:t>
            </a:r>
            <a:r>
              <a:rPr lang="sv-SE" dirty="0" smtClean="0"/>
              <a:t>Analysera</a:t>
            </a:r>
            <a:r>
              <a:rPr lang="sv-SE" baseline="0" dirty="0" smtClean="0"/>
              <a:t> vad som påverkar och orsakar resultaten och måluppfyllelsen. Vad är en analys? AR ger lite råd om innehåll. Försöket att undersöka förklaringar som man kan påverka till skillnad från förklaringar som ligger utanför skolan. </a:t>
            </a:r>
          </a:p>
          <a:p>
            <a:r>
              <a:rPr lang="sv-SE" b="1" baseline="0" dirty="0" smtClean="0"/>
              <a:t>Analysen som underlag för utveckling </a:t>
            </a:r>
            <a:r>
              <a:rPr lang="sv-SE" baseline="0" dirty="0" smtClean="0"/>
              <a:t>– Dialog mellan huvudman och enheter. Identifiering av utvecklingsinsatser på olika nivåer. </a:t>
            </a:r>
            <a:endParaRPr lang="sv-SE" dirty="0"/>
          </a:p>
        </p:txBody>
      </p:sp>
      <p:sp>
        <p:nvSpPr>
          <p:cNvPr id="4" name="Platshållare för datum 3"/>
          <p:cNvSpPr>
            <a:spLocks noGrp="1"/>
          </p:cNvSpPr>
          <p:nvPr>
            <p:ph type="dt" idx="10"/>
          </p:nvPr>
        </p:nvSpPr>
        <p:spPr/>
        <p:txBody>
          <a:bodyPr/>
          <a:lstStyle/>
          <a:p>
            <a:pPr>
              <a:defRPr/>
            </a:pPr>
            <a:fld id="{DF6300B7-2E0F-4B5E-BD95-63EC4647FA36}" type="datetime1">
              <a:rPr lang="sv-SE" smtClean="0"/>
              <a:pPr>
                <a:defRPr/>
              </a:pPr>
              <a:t>2013-10-15</a:t>
            </a:fld>
            <a:endParaRPr lang="sv-SE"/>
          </a:p>
        </p:txBody>
      </p:sp>
      <p:sp>
        <p:nvSpPr>
          <p:cNvPr id="5" name="Platshållare för bildnummer 4"/>
          <p:cNvSpPr>
            <a:spLocks noGrp="1"/>
          </p:cNvSpPr>
          <p:nvPr>
            <p:ph type="sldNum" sz="quarter" idx="11"/>
          </p:nvPr>
        </p:nvSpPr>
        <p:spPr/>
        <p:txBody>
          <a:bodyPr/>
          <a:lstStyle/>
          <a:p>
            <a:pPr>
              <a:defRPr/>
            </a:pPr>
            <a:fld id="{4168C26A-CF72-4B2F-9183-E572DAABDECB}" type="slidenum">
              <a:rPr lang="sv-SE" smtClean="0"/>
              <a:pPr>
                <a:defRPr/>
              </a:pPr>
              <a:t>6</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Se till att planeringen utgår från analysen, Ange vad utvecklingsinsatserna förväntas leda till,  Vilka förutsättningar som krävs,</a:t>
            </a:r>
            <a:r>
              <a:rPr lang="sv-SE" baseline="0" dirty="0" smtClean="0"/>
              <a:t> </a:t>
            </a:r>
            <a:r>
              <a:rPr lang="sv-SE" dirty="0" smtClean="0"/>
              <a:t>Se till att det genomförs utifrån planering</a:t>
            </a:r>
            <a:endParaRPr lang="sv-SE" b="1" dirty="0" smtClean="0"/>
          </a:p>
          <a:p>
            <a:endParaRPr lang="sv-SE" b="1" dirty="0" smtClean="0"/>
          </a:p>
          <a:p>
            <a:r>
              <a:rPr lang="sv-SE" b="1" dirty="0" smtClean="0"/>
              <a:t>Planeringen</a:t>
            </a:r>
            <a:r>
              <a:rPr lang="sv-SE" b="1" baseline="0" dirty="0" smtClean="0"/>
              <a:t> utgår från analysen </a:t>
            </a:r>
            <a:r>
              <a:rPr lang="sv-SE" baseline="0" dirty="0" smtClean="0"/>
              <a:t>– Planera utifrån behoven som finns på skolan och i enlighet med de nationella målen och utifrån beprövad forskning. (Inte intresse)</a:t>
            </a:r>
          </a:p>
          <a:p>
            <a:r>
              <a:rPr lang="sv-SE" b="1" baseline="0" dirty="0" smtClean="0"/>
              <a:t>Förväntas leda till </a:t>
            </a:r>
            <a:r>
              <a:rPr lang="sv-SE" baseline="0" dirty="0" smtClean="0"/>
              <a:t>– Kopplas till de nationella målen så att det blir tydligt. Också för att underlätta uppföljning och utvärdering. Lättare att se om det har lett till det man vill. </a:t>
            </a:r>
          </a:p>
          <a:p>
            <a:r>
              <a:rPr lang="sv-SE" b="1" baseline="0" dirty="0" smtClean="0"/>
              <a:t>Förutsättningarna</a:t>
            </a:r>
            <a:r>
              <a:rPr lang="sv-SE" baseline="0" dirty="0" smtClean="0"/>
              <a:t> – Styrning och ledning, Ekonomiska resurser, organisation och personalens kompetens. Dialog huvudman och rektor/förskolechef. </a:t>
            </a:r>
          </a:p>
          <a:p>
            <a:r>
              <a:rPr lang="sv-SE" b="1" baseline="0" dirty="0" smtClean="0"/>
              <a:t>Genomförande</a:t>
            </a:r>
            <a:r>
              <a:rPr lang="sv-SE" baseline="0" dirty="0" smtClean="0"/>
              <a:t> – Rektors ansvar. Bygger på stor delaktighet bland hela personalen. </a:t>
            </a:r>
            <a:endParaRPr lang="sv-SE" dirty="0"/>
          </a:p>
        </p:txBody>
      </p:sp>
      <p:sp>
        <p:nvSpPr>
          <p:cNvPr id="4" name="Platshållare för datum 3"/>
          <p:cNvSpPr>
            <a:spLocks noGrp="1"/>
          </p:cNvSpPr>
          <p:nvPr>
            <p:ph type="dt" idx="10"/>
          </p:nvPr>
        </p:nvSpPr>
        <p:spPr/>
        <p:txBody>
          <a:bodyPr/>
          <a:lstStyle/>
          <a:p>
            <a:pPr>
              <a:defRPr/>
            </a:pPr>
            <a:fld id="{DF6300B7-2E0F-4B5E-BD95-63EC4647FA36}" type="datetime1">
              <a:rPr lang="sv-SE" smtClean="0"/>
              <a:pPr>
                <a:defRPr/>
              </a:pPr>
              <a:t>2013-10-15</a:t>
            </a:fld>
            <a:endParaRPr lang="sv-SE"/>
          </a:p>
        </p:txBody>
      </p:sp>
      <p:sp>
        <p:nvSpPr>
          <p:cNvPr id="5" name="Platshållare för bildnummer 4"/>
          <p:cNvSpPr>
            <a:spLocks noGrp="1"/>
          </p:cNvSpPr>
          <p:nvPr>
            <p:ph type="sldNum" sz="quarter" idx="11"/>
          </p:nvPr>
        </p:nvSpPr>
        <p:spPr/>
        <p:txBody>
          <a:bodyPr/>
          <a:lstStyle/>
          <a:p>
            <a:pPr>
              <a:defRPr/>
            </a:pPr>
            <a:fld id="{4168C26A-CF72-4B2F-9183-E572DAABDECB}" type="slidenum">
              <a:rPr lang="sv-SE" smtClean="0"/>
              <a:pPr>
                <a:defRPr/>
              </a:pPr>
              <a:t>7</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5"/>
            <a:ext cx="84201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fld id="{B51BCFC3-660B-4552-8E38-E844CFF73181}"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5BAC7AED-4A52-404E-8169-40E599EC714C}"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05650" y="609600"/>
            <a:ext cx="2038350" cy="49530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990600" y="609600"/>
            <a:ext cx="5962650" cy="49530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7BF374F7-AF73-4D8A-B5E8-1CD884FB3576}"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2CE0372F-58F1-44C5-ACE8-BF39CFEA9971}"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C7A3073A-EED2-419C-9942-1F0853A1215F}"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990600" y="1981200"/>
            <a:ext cx="40005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143500" y="1981200"/>
            <a:ext cx="40005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fld id="{73490752-6447-4060-AADB-3D26186DEAF5}"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fld id="{2DA6EA32-27C3-4B56-A673-66CF9B493B6B}"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fld id="{FFBC8B62-CBBC-4D21-83B5-1F83E78A2F78}"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F516A715-AE5B-4B45-9627-20D905568576}"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876F9254-F5B5-4F54-B822-F46A8305FF28}"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C582B641-5FF3-498D-8E7F-935A9EAA5501}" type="datetime4">
              <a:rPr lang="sv-SE">
                <a:solidFill>
                  <a:srgbClr val="000000"/>
                </a:solidFill>
              </a:rPr>
              <a:pPr/>
              <a:t>15 oktober 2013</a:t>
            </a:fld>
            <a:endParaRPr lang="sv-SE">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609600"/>
            <a:ext cx="8153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Klicka här för att ändra format på bakgrundsrubriken</a:t>
            </a:r>
          </a:p>
        </p:txBody>
      </p:sp>
      <p:sp>
        <p:nvSpPr>
          <p:cNvPr id="1027" name="Rectangle 3"/>
          <p:cNvSpPr>
            <a:spLocks noGrp="1" noChangeArrowheads="1"/>
          </p:cNvSpPr>
          <p:nvPr>
            <p:ph type="body" idx="1"/>
          </p:nvPr>
        </p:nvSpPr>
        <p:spPr bwMode="auto">
          <a:xfrm>
            <a:off x="990600" y="1981200"/>
            <a:ext cx="815340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7121525" y="6248400"/>
            <a:ext cx="24225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B0FEF599-A235-4528-B388-BE601B478232}" type="datetime4">
              <a:rPr lang="sv-SE">
                <a:solidFill>
                  <a:srgbClr val="000000"/>
                </a:solidFill>
                <a:cs typeface="Arial" charset="0"/>
              </a:rPr>
              <a:pPr/>
              <a:t>15 oktober 2013</a:t>
            </a:fld>
            <a:endParaRPr lang="sv-SE">
              <a:solidFill>
                <a:srgbClr val="000000"/>
              </a:solidFill>
              <a:cs typeface="Arial" charset="0"/>
            </a:endParaRPr>
          </a:p>
        </p:txBody>
      </p:sp>
      <p:sp>
        <p:nvSpPr>
          <p:cNvPr id="1035" name="Line 11"/>
          <p:cNvSpPr>
            <a:spLocks noChangeShapeType="1"/>
          </p:cNvSpPr>
          <p:nvPr/>
        </p:nvSpPr>
        <p:spPr bwMode="auto">
          <a:xfrm>
            <a:off x="2936875" y="6248400"/>
            <a:ext cx="6511925" cy="0"/>
          </a:xfrm>
          <a:prstGeom prst="line">
            <a:avLst/>
          </a:prstGeom>
          <a:noFill/>
          <a:ln w="25400">
            <a:solidFill>
              <a:srgbClr val="1A79CC"/>
            </a:solidFill>
            <a:round/>
            <a:headEnd/>
            <a:tailEnd/>
          </a:ln>
          <a:effectLst/>
        </p:spPr>
        <p:txBody>
          <a:bodyPr wrap="none" anchor="ctr"/>
          <a:lstStyle/>
          <a:p>
            <a:endParaRPr lang="sv-SE">
              <a:solidFill>
                <a:srgbClr val="000000"/>
              </a:solidFill>
              <a:latin typeface="Times"/>
              <a:cs typeface="Arial" charset="0"/>
            </a:endParaRPr>
          </a:p>
        </p:txBody>
      </p:sp>
      <p:pic>
        <p:nvPicPr>
          <p:cNvPr id="1049" name="Picture 25" descr="stadsledningskontoret_col"/>
          <p:cNvPicPr>
            <a:picLocks noChangeAspect="1" noChangeArrowheads="1"/>
          </p:cNvPicPr>
          <p:nvPr/>
        </p:nvPicPr>
        <p:blipFill>
          <a:blip r:embed="rId13" cstate="print"/>
          <a:srcRect/>
          <a:stretch>
            <a:fillRect/>
          </a:stretch>
        </p:blipFill>
        <p:spPr bwMode="auto">
          <a:xfrm>
            <a:off x="560388" y="5973763"/>
            <a:ext cx="2198687" cy="525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defRPr>
      </a:lvl2pPr>
      <a:lvl3pPr algn="ctr" rtl="0" eaLnBrk="1" fontAlgn="base" hangingPunct="1">
        <a:spcBef>
          <a:spcPct val="0"/>
        </a:spcBef>
        <a:spcAft>
          <a:spcPct val="0"/>
        </a:spcAft>
        <a:defRPr sz="4400" b="1">
          <a:solidFill>
            <a:schemeClr val="tx2"/>
          </a:solidFill>
          <a:latin typeface="Arial" charset="0"/>
        </a:defRPr>
      </a:lvl3pPr>
      <a:lvl4pPr algn="ctr" rtl="0" eaLnBrk="1" fontAlgn="base" hangingPunct="1">
        <a:spcBef>
          <a:spcPct val="0"/>
        </a:spcBef>
        <a:spcAft>
          <a:spcPct val="0"/>
        </a:spcAft>
        <a:defRPr sz="4400" b="1">
          <a:solidFill>
            <a:schemeClr val="tx2"/>
          </a:solidFill>
          <a:latin typeface="Arial" charset="0"/>
        </a:defRPr>
      </a:lvl4pPr>
      <a:lvl5pPr algn="ctr" rtl="0" eaLnBrk="1" fontAlgn="base" hangingPunct="1">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Font typeface="Times"/>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Times"/>
        <a:buChar char="•"/>
        <a:defRPr sz="2800">
          <a:solidFill>
            <a:schemeClr val="tx1"/>
          </a:solidFill>
          <a:latin typeface="+mn-lt"/>
        </a:defRPr>
      </a:lvl2pPr>
      <a:lvl3pPr marL="1143000" indent="-228600" algn="l" rtl="0" eaLnBrk="1" fontAlgn="base" hangingPunct="1">
        <a:spcBef>
          <a:spcPct val="20000"/>
        </a:spcBef>
        <a:spcAft>
          <a:spcPct val="0"/>
        </a:spcAft>
        <a:buFont typeface="Times"/>
        <a:buChar char="•"/>
        <a:defRPr sz="2400">
          <a:solidFill>
            <a:schemeClr val="tx1"/>
          </a:solidFill>
          <a:latin typeface="+mn-lt"/>
        </a:defRPr>
      </a:lvl3pPr>
      <a:lvl4pPr marL="1562100" indent="-228600" algn="l" rtl="0" eaLnBrk="1" fontAlgn="base" hangingPunct="1">
        <a:spcBef>
          <a:spcPct val="20000"/>
        </a:spcBef>
        <a:spcAft>
          <a:spcPct val="0"/>
        </a:spcAft>
        <a:buFont typeface="Times"/>
        <a:buChar char="•"/>
        <a:defRPr sz="2000">
          <a:solidFill>
            <a:schemeClr val="tx1"/>
          </a:solidFill>
          <a:latin typeface="+mn-lt"/>
        </a:defRPr>
      </a:lvl4pPr>
      <a:lvl5pPr marL="1981200" indent="-228600" algn="l" rtl="0" eaLnBrk="1" fontAlgn="base" hangingPunct="1">
        <a:spcBef>
          <a:spcPct val="20000"/>
        </a:spcBef>
        <a:spcAft>
          <a:spcPct val="0"/>
        </a:spcAft>
        <a:buFont typeface="Times"/>
        <a:buChar char="•"/>
        <a:defRPr sz="2000">
          <a:solidFill>
            <a:schemeClr val="tx1"/>
          </a:solidFill>
          <a:latin typeface="+mn-lt"/>
        </a:defRPr>
      </a:lvl5pPr>
      <a:lvl6pPr marL="2438400" indent="-228600" algn="l" rtl="0" eaLnBrk="1" fontAlgn="base" hangingPunct="1">
        <a:spcBef>
          <a:spcPct val="20000"/>
        </a:spcBef>
        <a:spcAft>
          <a:spcPct val="0"/>
        </a:spcAft>
        <a:buFont typeface="Times"/>
        <a:buChar char="•"/>
        <a:defRPr sz="2000">
          <a:solidFill>
            <a:schemeClr val="tx1"/>
          </a:solidFill>
          <a:latin typeface="+mn-lt"/>
        </a:defRPr>
      </a:lvl6pPr>
      <a:lvl7pPr marL="2895600" indent="-228600" algn="l" rtl="0" eaLnBrk="1" fontAlgn="base" hangingPunct="1">
        <a:spcBef>
          <a:spcPct val="20000"/>
        </a:spcBef>
        <a:spcAft>
          <a:spcPct val="0"/>
        </a:spcAft>
        <a:buFont typeface="Times"/>
        <a:buChar char="•"/>
        <a:defRPr sz="2000">
          <a:solidFill>
            <a:schemeClr val="tx1"/>
          </a:solidFill>
          <a:latin typeface="+mn-lt"/>
        </a:defRPr>
      </a:lvl7pPr>
      <a:lvl8pPr marL="3352800" indent="-228600" algn="l" rtl="0" eaLnBrk="1" fontAlgn="base" hangingPunct="1">
        <a:spcBef>
          <a:spcPct val="20000"/>
        </a:spcBef>
        <a:spcAft>
          <a:spcPct val="0"/>
        </a:spcAft>
        <a:buFont typeface="Times"/>
        <a:buChar char="•"/>
        <a:defRPr sz="2000">
          <a:solidFill>
            <a:schemeClr val="tx1"/>
          </a:solidFill>
          <a:latin typeface="+mn-lt"/>
        </a:defRPr>
      </a:lvl8pPr>
      <a:lvl9pPr marL="3810000" indent="-228600" algn="l" rtl="0" eaLnBrk="1" fontAlgn="base" hangingPunct="1">
        <a:spcBef>
          <a:spcPct val="20000"/>
        </a:spcBef>
        <a:spcAft>
          <a:spcPct val="0"/>
        </a:spcAft>
        <a:buFont typeface="Times"/>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solidFill>
            <a:schemeClr val="accent1"/>
          </a:solidFill>
          <a:ln>
            <a:noFill/>
          </a:ln>
          <a:effectLst>
            <a:glow rad="101600">
              <a:schemeClr val="accent4">
                <a:satMod val="175000"/>
                <a:alpha val="40000"/>
              </a:schemeClr>
            </a:glow>
            <a:outerShdw blurRad="152400" dist="317500" dir="5400000" sx="90000" sy="-19000" rotWithShape="0">
              <a:prstClr val="black">
                <a:alpha val="15000"/>
              </a:prstClr>
            </a:outerShdw>
            <a:softEdge rad="63500"/>
          </a:effectLst>
        </p:spPr>
        <p:txBody>
          <a:bodyPr/>
          <a:lstStyle/>
          <a:p>
            <a:r>
              <a:rPr lang="sv-SE" dirty="0" smtClean="0"/>
              <a:t>Systematiskt kvalitetsarbete</a:t>
            </a: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body" idx="1"/>
          </p:nvPr>
        </p:nvSpPr>
        <p:spPr>
          <a:xfrm>
            <a:off x="507339" y="333375"/>
            <a:ext cx="8970433" cy="4032250"/>
          </a:xfrm>
        </p:spPr>
        <p:txBody>
          <a:bodyPr/>
          <a:lstStyle/>
          <a:p>
            <a:pPr>
              <a:lnSpc>
                <a:spcPct val="80000"/>
              </a:lnSpc>
              <a:buFontTx/>
              <a:buNone/>
            </a:pPr>
            <a:r>
              <a:rPr lang="sv-SE" sz="1800" b="1"/>
              <a:t>Huvudmannen grundläggande uppdrag </a:t>
            </a:r>
          </a:p>
          <a:p>
            <a:pPr>
              <a:lnSpc>
                <a:spcPct val="80000"/>
              </a:lnSpc>
              <a:buFontTx/>
              <a:buNone/>
            </a:pPr>
            <a:r>
              <a:rPr lang="sv-SE" sz="1800" b="1"/>
              <a:t> </a:t>
            </a:r>
          </a:p>
          <a:p>
            <a:pPr>
              <a:lnSpc>
                <a:spcPct val="80000"/>
              </a:lnSpc>
            </a:pPr>
            <a:r>
              <a:rPr lang="sv-SE" sz="1800"/>
              <a:t>Skolstyrelsen/Yttersta ansvaret för att utbildningen genomförs i enlighet med bestämmelserna i skollagen samt läro- och kursplaner</a:t>
            </a:r>
          </a:p>
          <a:p>
            <a:pPr>
              <a:lnSpc>
                <a:spcPct val="80000"/>
              </a:lnSpc>
            </a:pPr>
            <a:r>
              <a:rPr lang="en-US" sz="1800"/>
              <a:t>Barns, elevers och vårdnadshavares inflytande stärks, ska stödjas och stärkas av skolans personal. Varje skolenhet ska ha forum för samverkan och samråd, rektor ansvarar</a:t>
            </a:r>
          </a:p>
          <a:p>
            <a:pPr>
              <a:lnSpc>
                <a:spcPct val="80000"/>
              </a:lnSpc>
            </a:pPr>
            <a:r>
              <a:rPr lang="sv-SE" sz="1800"/>
              <a:t>Ska finnas rutiner för klagomålshantering</a:t>
            </a:r>
          </a:p>
          <a:p>
            <a:pPr>
              <a:lnSpc>
                <a:spcPct val="80000"/>
              </a:lnSpc>
            </a:pPr>
            <a:r>
              <a:rPr lang="sv-SE" sz="1800"/>
              <a:t>Stort ansvar vid kränkningar</a:t>
            </a:r>
          </a:p>
          <a:p>
            <a:pPr>
              <a:lnSpc>
                <a:spcPct val="80000"/>
              </a:lnSpc>
            </a:pPr>
            <a:r>
              <a:rPr lang="sv-SE" sz="1800"/>
              <a:t>Ska sträva efter att för undervisningen anställa lärare och förskollärare som har forskarutbildning</a:t>
            </a:r>
          </a:p>
          <a:p>
            <a:pPr>
              <a:lnSpc>
                <a:spcPct val="80000"/>
              </a:lnSpc>
            </a:pPr>
            <a:r>
              <a:rPr lang="en-US" sz="1800"/>
              <a:t>Krav på kommunal skolplan och kvalitetsredovisning tas bort</a:t>
            </a:r>
          </a:p>
          <a:p>
            <a:pPr>
              <a:lnSpc>
                <a:spcPct val="80000"/>
              </a:lnSpc>
            </a:pPr>
            <a:r>
              <a:rPr lang="en-US" sz="1800"/>
              <a:t>Systematiskt kvalitetsarbete förutsätts rektor/förskolechef ansvarig, samverkan med personal elever och föräldrar är ett krav.</a:t>
            </a:r>
          </a:p>
          <a:p>
            <a:pPr>
              <a:lnSpc>
                <a:spcPct val="80000"/>
              </a:lnSpc>
              <a:buFontTx/>
              <a:buNone/>
            </a:pPr>
            <a:r>
              <a:rPr lang="en-US" sz="1800"/>
              <a:t> </a:t>
            </a:r>
          </a:p>
          <a:p>
            <a:pPr>
              <a:lnSpc>
                <a:spcPct val="80000"/>
              </a:lnSpc>
            </a:pPr>
            <a:endParaRPr lang="sv-SE" sz="1800"/>
          </a:p>
          <a:p>
            <a:pPr>
              <a:lnSpc>
                <a:spcPct val="80000"/>
              </a:lnSpc>
              <a:buFontTx/>
              <a:buNone/>
            </a:pPr>
            <a:endParaRPr lang="sv-SE" sz="1600"/>
          </a:p>
          <a:p>
            <a:pPr>
              <a:lnSpc>
                <a:spcPct val="80000"/>
              </a:lnSpc>
              <a:buFontTx/>
              <a:buNone/>
            </a:pPr>
            <a:endParaRPr lang="en-US" sz="1600"/>
          </a:p>
        </p:txBody>
      </p:sp>
      <p:grpSp>
        <p:nvGrpSpPr>
          <p:cNvPr id="2" name="Group 3"/>
          <p:cNvGrpSpPr>
            <a:grpSpLocks/>
          </p:cNvGrpSpPr>
          <p:nvPr/>
        </p:nvGrpSpPr>
        <p:grpSpPr bwMode="auto">
          <a:xfrm>
            <a:off x="1363795" y="4437064"/>
            <a:ext cx="6397625" cy="2179637"/>
            <a:chOff x="1632" y="1248"/>
            <a:chExt cx="2682" cy="2286"/>
          </a:xfrm>
        </p:grpSpPr>
        <p:sp>
          <p:nvSpPr>
            <p:cNvPr id="271364"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sv-SE"/>
            </a:p>
          </p:txBody>
        </p:sp>
        <p:sp>
          <p:nvSpPr>
            <p:cNvPr id="271365" name="AutoShape 5"/>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sv-SE"/>
            </a:p>
          </p:txBody>
        </p:sp>
        <p:sp>
          <p:nvSpPr>
            <p:cNvPr id="271366" name="AutoShape 6"/>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sv-SE"/>
            </a:p>
          </p:txBody>
        </p:sp>
      </p:grpSp>
      <p:sp>
        <p:nvSpPr>
          <p:cNvPr id="271367" name="Text Box 7"/>
          <p:cNvSpPr txBox="1">
            <a:spLocks noChangeArrowheads="1"/>
          </p:cNvSpPr>
          <p:nvPr/>
        </p:nvSpPr>
        <p:spPr bwMode="auto">
          <a:xfrm>
            <a:off x="7527529" y="4221163"/>
            <a:ext cx="1946804" cy="461665"/>
          </a:xfrm>
          <a:prstGeom prst="rect">
            <a:avLst/>
          </a:prstGeom>
          <a:noFill/>
          <a:ln w="9525">
            <a:noFill/>
            <a:miter lim="800000"/>
            <a:headEnd/>
            <a:tailEnd/>
          </a:ln>
          <a:effectLst/>
        </p:spPr>
        <p:txBody>
          <a:bodyPr>
            <a:spAutoFit/>
          </a:bodyPr>
          <a:lstStyle/>
          <a:p>
            <a:pPr eaLnBrk="0" hangingPunct="0">
              <a:spcBef>
                <a:spcPct val="50000"/>
              </a:spcBef>
            </a:pPr>
            <a:r>
              <a:rPr lang="sv-SE" b="1">
                <a:ea typeface="MS PGothic" pitchFamily="34" charset="-128"/>
              </a:rPr>
              <a:t>Planera</a:t>
            </a:r>
            <a:endParaRPr lang="en-US" b="1">
              <a:ea typeface="MS PGothic" pitchFamily="34" charset="-128"/>
            </a:endParaRPr>
          </a:p>
        </p:txBody>
      </p:sp>
      <p:sp>
        <p:nvSpPr>
          <p:cNvPr id="271368" name="Text Box 8"/>
          <p:cNvSpPr txBox="1">
            <a:spLocks noChangeArrowheads="1"/>
          </p:cNvSpPr>
          <p:nvPr/>
        </p:nvSpPr>
        <p:spPr bwMode="auto">
          <a:xfrm>
            <a:off x="7293637" y="5373688"/>
            <a:ext cx="2792942" cy="461665"/>
          </a:xfrm>
          <a:prstGeom prst="rect">
            <a:avLst/>
          </a:prstGeom>
          <a:noFill/>
          <a:ln w="9525">
            <a:noFill/>
            <a:miter lim="800000"/>
            <a:headEnd/>
            <a:tailEnd/>
          </a:ln>
          <a:effectLst/>
        </p:spPr>
        <p:txBody>
          <a:bodyPr>
            <a:spAutoFit/>
          </a:bodyPr>
          <a:lstStyle/>
          <a:p>
            <a:pPr eaLnBrk="0" hangingPunct="0">
              <a:spcBef>
                <a:spcPct val="50000"/>
              </a:spcBef>
            </a:pPr>
            <a:r>
              <a:rPr lang="sv-SE" b="1">
                <a:ea typeface="MS PGothic" pitchFamily="34" charset="-128"/>
              </a:rPr>
              <a:t>Följa upp</a:t>
            </a:r>
            <a:endParaRPr lang="en-US" b="1">
              <a:ea typeface="MS PGothic" pitchFamily="34" charset="-128"/>
            </a:endParaRPr>
          </a:p>
        </p:txBody>
      </p:sp>
      <p:sp>
        <p:nvSpPr>
          <p:cNvPr id="271369" name="Text Box 9"/>
          <p:cNvSpPr txBox="1">
            <a:spLocks noChangeArrowheads="1"/>
          </p:cNvSpPr>
          <p:nvPr/>
        </p:nvSpPr>
        <p:spPr bwMode="auto">
          <a:xfrm>
            <a:off x="662121" y="4724401"/>
            <a:ext cx="2285603" cy="461665"/>
          </a:xfrm>
          <a:prstGeom prst="rect">
            <a:avLst/>
          </a:prstGeom>
          <a:noFill/>
          <a:ln w="9525">
            <a:noFill/>
            <a:miter lim="800000"/>
            <a:headEnd/>
            <a:tailEnd/>
          </a:ln>
          <a:effectLst/>
        </p:spPr>
        <p:txBody>
          <a:bodyPr>
            <a:spAutoFit/>
          </a:bodyPr>
          <a:lstStyle/>
          <a:p>
            <a:pPr eaLnBrk="0" hangingPunct="0">
              <a:spcBef>
                <a:spcPct val="50000"/>
              </a:spcBef>
            </a:pPr>
            <a:r>
              <a:rPr lang="sv-SE" b="1">
                <a:ea typeface="MS PGothic" pitchFamily="34" charset="-128"/>
              </a:rPr>
              <a:t>Utveckla</a:t>
            </a:r>
            <a:endParaRPr lang="en-US" b="1">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noFill/>
        </p:spPr>
        <p:txBody>
          <a:bodyPr/>
          <a:lstStyle/>
          <a:p>
            <a:r>
              <a:rPr lang="sv-SE" sz="2000" i="1" dirty="0" smtClean="0"/>
              <a:t>Allmänna råd kap 1… </a:t>
            </a:r>
            <a:r>
              <a:rPr lang="sv-SE" sz="3600" i="1" dirty="0" smtClean="0"/>
              <a:t>att styra och leda …</a:t>
            </a:r>
            <a:endParaRPr lang="sv-SE" sz="3600" i="1" dirty="0"/>
          </a:p>
        </p:txBody>
      </p:sp>
      <p:sp>
        <p:nvSpPr>
          <p:cNvPr id="3" name="Platshållare för text 2"/>
          <p:cNvSpPr>
            <a:spLocks noGrp="1"/>
          </p:cNvSpPr>
          <p:nvPr>
            <p:ph type="body" idx="1"/>
          </p:nvPr>
        </p:nvSpPr>
        <p:spPr/>
        <p:txBody>
          <a:bodyPr/>
          <a:lstStyle/>
          <a:p>
            <a:r>
              <a:rPr lang="sv-SE" dirty="0" smtClean="0"/>
              <a:t>utbildningen</a:t>
            </a:r>
            <a:endParaRPr lang="sv-SE" dirty="0"/>
          </a:p>
        </p:txBody>
      </p:sp>
      <p:sp>
        <p:nvSpPr>
          <p:cNvPr id="4" name="Platshållare för innehåll 3"/>
          <p:cNvSpPr>
            <a:spLocks noGrp="1"/>
          </p:cNvSpPr>
          <p:nvPr>
            <p:ph sz="half" idx="2"/>
          </p:nvPr>
        </p:nvSpPr>
        <p:spPr/>
        <p:txBody>
          <a:bodyPr/>
          <a:lstStyle/>
          <a:p>
            <a:r>
              <a:rPr lang="sv-SE" dirty="0" smtClean="0"/>
              <a:t>Staten</a:t>
            </a:r>
          </a:p>
          <a:p>
            <a:r>
              <a:rPr lang="sv-SE" dirty="0" smtClean="0"/>
              <a:t>Huvudmannen</a:t>
            </a:r>
          </a:p>
          <a:p>
            <a:r>
              <a:rPr lang="sv-SE" dirty="0" smtClean="0"/>
              <a:t>Rektorer och förskolechefer</a:t>
            </a:r>
            <a:endParaRPr lang="sv-SE" dirty="0"/>
          </a:p>
        </p:txBody>
      </p:sp>
      <p:sp>
        <p:nvSpPr>
          <p:cNvPr id="5" name="Platshållare för text 4"/>
          <p:cNvSpPr>
            <a:spLocks noGrp="1"/>
          </p:cNvSpPr>
          <p:nvPr>
            <p:ph type="body" sz="quarter" idx="3"/>
          </p:nvPr>
        </p:nvSpPr>
        <p:spPr/>
        <p:txBody>
          <a:bodyPr/>
          <a:lstStyle/>
          <a:p>
            <a:r>
              <a:rPr lang="sv-SE" dirty="0" smtClean="0"/>
              <a:t>kvalitetsarbetet</a:t>
            </a:r>
            <a:endParaRPr lang="sv-SE" dirty="0"/>
          </a:p>
        </p:txBody>
      </p:sp>
      <p:sp>
        <p:nvSpPr>
          <p:cNvPr id="6" name="Platshållare för innehåll 5"/>
          <p:cNvSpPr>
            <a:spLocks noGrp="1"/>
          </p:cNvSpPr>
          <p:nvPr>
            <p:ph sz="quarter" idx="4"/>
          </p:nvPr>
        </p:nvSpPr>
        <p:spPr/>
        <p:txBody>
          <a:bodyPr/>
          <a:lstStyle/>
          <a:p>
            <a:r>
              <a:rPr lang="sv-SE" dirty="0" smtClean="0"/>
              <a:t>Rutiner</a:t>
            </a:r>
          </a:p>
          <a:p>
            <a:r>
              <a:rPr lang="sv-SE" dirty="0" smtClean="0"/>
              <a:t>Organisation</a:t>
            </a:r>
          </a:p>
          <a:p>
            <a:r>
              <a:rPr lang="sv-SE" dirty="0" smtClean="0"/>
              <a:t>Kompetens</a:t>
            </a:r>
          </a:p>
          <a:p>
            <a:r>
              <a:rPr lang="sv-SE" dirty="0" smtClean="0"/>
              <a:t>Delaktighet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2530" y="278650"/>
            <a:ext cx="8153400" cy="1143000"/>
          </a:xfrm>
        </p:spPr>
        <p:txBody>
          <a:bodyPr/>
          <a:lstStyle/>
          <a:p>
            <a:r>
              <a:rPr lang="sv-SE" sz="2000" i="1" dirty="0" smtClean="0"/>
              <a:t>Allmänna råd kap 2</a:t>
            </a:r>
            <a:r>
              <a:rPr lang="sv-SE" sz="3600" i="1" dirty="0" smtClean="0"/>
              <a:t>… dokumentera…</a:t>
            </a:r>
            <a:endParaRPr lang="sv-SE" sz="3600" dirty="0"/>
          </a:p>
        </p:txBody>
      </p:sp>
      <p:sp>
        <p:nvSpPr>
          <p:cNvPr id="3" name="Platshållare för innehåll 2"/>
          <p:cNvSpPr>
            <a:spLocks noGrp="1"/>
          </p:cNvSpPr>
          <p:nvPr>
            <p:ph idx="1"/>
          </p:nvPr>
        </p:nvSpPr>
        <p:spPr>
          <a:xfrm>
            <a:off x="584515" y="1484784"/>
            <a:ext cx="4368485" cy="4896544"/>
          </a:xfrm>
        </p:spPr>
        <p:txBody>
          <a:bodyPr/>
          <a:lstStyle/>
          <a:p>
            <a:r>
              <a:rPr lang="sv-SE" dirty="0" smtClean="0"/>
              <a:t>Ge en samlad bild</a:t>
            </a:r>
          </a:p>
          <a:p>
            <a:r>
              <a:rPr lang="sv-SE" dirty="0" smtClean="0"/>
              <a:t>Alla skolformer och fritidshem</a:t>
            </a:r>
          </a:p>
          <a:p>
            <a:r>
              <a:rPr lang="sv-SE" dirty="0" smtClean="0"/>
              <a:t>Underlag för prioriteringar och utvecklingsinsatser</a:t>
            </a:r>
          </a:p>
          <a:p>
            <a:r>
              <a:rPr lang="sv-SE" dirty="0" smtClean="0"/>
              <a:t>Rutiner och former</a:t>
            </a:r>
          </a:p>
          <a:p>
            <a:endParaRPr lang="sv-SE" dirty="0" smtClean="0"/>
          </a:p>
          <a:p>
            <a:endParaRPr lang="sv-SE" dirty="0"/>
          </a:p>
        </p:txBody>
      </p:sp>
      <p:pic>
        <p:nvPicPr>
          <p:cNvPr id="1026" name="Picture 2" descr="\\s002af10nas\Stadsledningskontoret_Hemkat$\helsve0605\Dokument\Systematiskt kvalitetsarbete\Kvalitetsredovisning 2013\dokumentera.jpg"/>
          <p:cNvPicPr>
            <a:picLocks noChangeAspect="1" noChangeArrowheads="1"/>
          </p:cNvPicPr>
          <p:nvPr/>
        </p:nvPicPr>
        <p:blipFill>
          <a:blip r:embed="rId3" cstate="print"/>
          <a:srcRect/>
          <a:stretch>
            <a:fillRect/>
          </a:stretch>
        </p:blipFill>
        <p:spPr bwMode="auto">
          <a:xfrm>
            <a:off x="5265035" y="1412777"/>
            <a:ext cx="4056450" cy="499645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748177" cy="778098"/>
          </a:xfrm>
        </p:spPr>
        <p:txBody>
          <a:bodyPr>
            <a:normAutofit/>
          </a:bodyPr>
          <a:lstStyle/>
          <a:p>
            <a:r>
              <a:rPr lang="sv-SE" sz="2000" dirty="0" smtClean="0"/>
              <a:t>Allmänna råd kap 3</a:t>
            </a:r>
            <a:r>
              <a:rPr lang="sv-SE" i="1" dirty="0" smtClean="0"/>
              <a:t>… </a:t>
            </a:r>
            <a:r>
              <a:rPr lang="sv-SE" i="1" dirty="0"/>
              <a:t>f</a:t>
            </a:r>
            <a:r>
              <a:rPr lang="sv-SE" i="1" dirty="0" smtClean="0"/>
              <a:t>ölja upp …</a:t>
            </a:r>
            <a:endParaRPr lang="sv-SE" i="1" dirty="0"/>
          </a:p>
        </p:txBody>
      </p:sp>
      <p:sp>
        <p:nvSpPr>
          <p:cNvPr id="3" name="Platshållare för innehåll 2"/>
          <p:cNvSpPr>
            <a:spLocks noGrp="1"/>
          </p:cNvSpPr>
          <p:nvPr>
            <p:ph idx="1"/>
          </p:nvPr>
        </p:nvSpPr>
        <p:spPr>
          <a:xfrm>
            <a:off x="317484" y="1124744"/>
            <a:ext cx="9093215" cy="4779531"/>
          </a:xfrm>
        </p:spPr>
        <p:txBody>
          <a:bodyPr>
            <a:normAutofit/>
          </a:bodyPr>
          <a:lstStyle/>
          <a:p>
            <a:endParaRPr lang="sv-SE" dirty="0" smtClean="0"/>
          </a:p>
          <a:p>
            <a:r>
              <a:rPr lang="sv-SE" dirty="0" smtClean="0"/>
              <a:t>Vilka underlag ska samlas in, hur och när ska det göras och i vilket syfte?</a:t>
            </a:r>
          </a:p>
          <a:p>
            <a:pPr>
              <a:buNone/>
            </a:pPr>
            <a:endParaRPr lang="sv-SE" dirty="0" smtClean="0"/>
          </a:p>
          <a:p>
            <a:r>
              <a:rPr lang="sv-SE" dirty="0" smtClean="0"/>
              <a:t>Genomföra utvärderingar inom särskilt identifierade områden</a:t>
            </a:r>
          </a:p>
          <a:p>
            <a:endParaRPr lang="sv-S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2470" y="323655"/>
            <a:ext cx="9406045" cy="524145"/>
          </a:xfrm>
        </p:spPr>
        <p:txBody>
          <a:bodyPr/>
          <a:lstStyle/>
          <a:p>
            <a:r>
              <a:rPr lang="sv-SE" sz="2000" i="1" dirty="0" err="1" smtClean="0"/>
              <a:t>Allmäna</a:t>
            </a:r>
            <a:r>
              <a:rPr lang="sv-SE" sz="2000" i="1" dirty="0" smtClean="0"/>
              <a:t> råden kap 4… </a:t>
            </a:r>
            <a:r>
              <a:rPr lang="sv-SE" sz="3600" i="1" dirty="0" smtClean="0"/>
              <a:t>analysera för att utveckla…</a:t>
            </a:r>
            <a:r>
              <a:rPr lang="sv-SE" sz="3600" dirty="0" smtClean="0"/>
              <a:t> </a:t>
            </a:r>
            <a:endParaRPr lang="sv-SE" sz="3600" dirty="0"/>
          </a:p>
        </p:txBody>
      </p:sp>
      <p:sp>
        <p:nvSpPr>
          <p:cNvPr id="3" name="Platshållare för innehåll 2"/>
          <p:cNvSpPr>
            <a:spLocks noGrp="1"/>
          </p:cNvSpPr>
          <p:nvPr>
            <p:ph idx="1"/>
          </p:nvPr>
        </p:nvSpPr>
        <p:spPr>
          <a:xfrm>
            <a:off x="722529" y="1313764"/>
            <a:ext cx="8460941" cy="3870431"/>
          </a:xfrm>
        </p:spPr>
        <p:txBody>
          <a:bodyPr/>
          <a:lstStyle/>
          <a:p>
            <a:pPr>
              <a:buNone/>
            </a:pPr>
            <a:r>
              <a:rPr lang="sv-SE" sz="1800" dirty="0" smtClean="0"/>
              <a:t>     </a:t>
            </a:r>
          </a:p>
          <a:p>
            <a:pPr>
              <a:buNone/>
            </a:pPr>
            <a:r>
              <a:rPr lang="sv-SE" sz="3600" b="1" dirty="0" smtClean="0"/>
              <a:t> Vad påverkar och orsakar resultaten och måluppfyllelsen?</a:t>
            </a:r>
          </a:p>
          <a:p>
            <a:pPr>
              <a:buNone/>
            </a:pPr>
            <a:endParaRPr lang="sv-SE" sz="2000" dirty="0" smtClean="0"/>
          </a:p>
          <a:p>
            <a:pPr>
              <a:buNone/>
            </a:pPr>
            <a:r>
              <a:rPr lang="sv-SE" dirty="0" smtClean="0"/>
              <a:t>         	Identifiering av utvecklingsområden 		och beslut om utvecklingsinsatser</a:t>
            </a:r>
            <a:endParaRPr lang="sv-SE" dirty="0"/>
          </a:p>
        </p:txBody>
      </p:sp>
      <p:sp>
        <p:nvSpPr>
          <p:cNvPr id="4" name="Platshållare för datum 3"/>
          <p:cNvSpPr>
            <a:spLocks noGrp="1"/>
          </p:cNvSpPr>
          <p:nvPr>
            <p:ph type="dt" sz="half" idx="10"/>
          </p:nvPr>
        </p:nvSpPr>
        <p:spPr/>
        <p:txBody>
          <a:bodyPr/>
          <a:lstStyle/>
          <a:p>
            <a:fld id="{2CE0372F-58F1-44C5-ACE8-BF39CFEA9971}" type="datetime4">
              <a:rPr lang="sv-SE" smtClean="0">
                <a:solidFill>
                  <a:srgbClr val="000000"/>
                </a:solidFill>
              </a:rPr>
              <a:pPr/>
              <a:t>15 oktober 2013</a:t>
            </a:fld>
            <a:endParaRPr lang="sv-SE">
              <a:solidFill>
                <a:srgbClr val="000000"/>
              </a:solidFill>
            </a:endParaRPr>
          </a:p>
        </p:txBody>
      </p:sp>
      <p:sp>
        <p:nvSpPr>
          <p:cNvPr id="5" name="Höger 4"/>
          <p:cNvSpPr/>
          <p:nvPr/>
        </p:nvSpPr>
        <p:spPr bwMode="auto">
          <a:xfrm>
            <a:off x="2162690" y="3519010"/>
            <a:ext cx="315035" cy="180020"/>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a:endParaRPr>
          </a:p>
        </p:txBody>
      </p:sp>
      <p:pic>
        <p:nvPicPr>
          <p:cNvPr id="8" name="Bildobjekt 7" descr="Analysera1.PNG"/>
          <p:cNvPicPr>
            <a:picLocks noChangeAspect="1"/>
          </p:cNvPicPr>
          <p:nvPr/>
        </p:nvPicPr>
        <p:blipFill>
          <a:blip r:embed="rId3" cstate="print"/>
          <a:stretch>
            <a:fillRect/>
          </a:stretch>
        </p:blipFill>
        <p:spPr>
          <a:xfrm>
            <a:off x="-762635" y="3519010"/>
            <a:ext cx="4048125" cy="33051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87515" y="1223755"/>
            <a:ext cx="8685965" cy="4635515"/>
          </a:xfrm>
        </p:spPr>
        <p:txBody>
          <a:bodyPr/>
          <a:lstStyle/>
          <a:p>
            <a:pPr>
              <a:buNone/>
            </a:pPr>
            <a:endParaRPr lang="sv-SE" dirty="0" smtClean="0"/>
          </a:p>
          <a:p>
            <a:endParaRPr lang="sv-SE" dirty="0"/>
          </a:p>
        </p:txBody>
      </p:sp>
      <p:sp>
        <p:nvSpPr>
          <p:cNvPr id="2" name="Rubrik 1"/>
          <p:cNvSpPr>
            <a:spLocks noGrp="1"/>
          </p:cNvSpPr>
          <p:nvPr>
            <p:ph type="title"/>
          </p:nvPr>
        </p:nvSpPr>
        <p:spPr>
          <a:xfrm>
            <a:off x="0" y="323655"/>
            <a:ext cx="9543509" cy="704165"/>
          </a:xfrm>
          <a:noFill/>
          <a:effectLst>
            <a:innerShdw blurRad="63500" dist="50800" dir="18900000">
              <a:prstClr val="black">
                <a:alpha val="50000"/>
              </a:prstClr>
            </a:innerShdw>
          </a:effectLst>
        </p:spPr>
        <p:txBody>
          <a:bodyPr/>
          <a:lstStyle/>
          <a:p>
            <a:r>
              <a:rPr lang="sv-SE" sz="2400" b="0" i="1" dirty="0" smtClean="0">
                <a:solidFill>
                  <a:schemeClr val="tx1"/>
                </a:solidFill>
              </a:rPr>
              <a:t>Allmänna råden kap 5</a:t>
            </a:r>
            <a:r>
              <a:rPr lang="sv-SE" b="0" i="1" dirty="0" smtClean="0">
                <a:solidFill>
                  <a:schemeClr val="tx1"/>
                </a:solidFill>
              </a:rPr>
              <a:t> … </a:t>
            </a:r>
            <a:r>
              <a:rPr lang="sv-SE" sz="3600" i="1" dirty="0" smtClean="0">
                <a:solidFill>
                  <a:schemeClr val="tx1"/>
                </a:solidFill>
              </a:rPr>
              <a:t>planera och genomföra</a:t>
            </a:r>
            <a:endParaRPr lang="sv-SE" sz="3600" b="0" i="1" dirty="0">
              <a:solidFill>
                <a:schemeClr val="tx1"/>
              </a:solidFill>
            </a:endParaRPr>
          </a:p>
        </p:txBody>
      </p:sp>
      <p:pic>
        <p:nvPicPr>
          <p:cNvPr id="5" name="Bildobjekt 4" descr="Planering.jpg"/>
          <p:cNvPicPr>
            <a:picLocks noChangeAspect="1"/>
          </p:cNvPicPr>
          <p:nvPr/>
        </p:nvPicPr>
        <p:blipFill>
          <a:blip r:embed="rId3" cstate="print"/>
          <a:stretch>
            <a:fillRect/>
          </a:stretch>
        </p:blipFill>
        <p:spPr>
          <a:xfrm>
            <a:off x="5619750" y="1673805"/>
            <a:ext cx="4286250" cy="3514725"/>
          </a:xfrm>
          <a:prstGeom prst="rect">
            <a:avLst/>
          </a:prstGeom>
        </p:spPr>
      </p:pic>
      <p:sp>
        <p:nvSpPr>
          <p:cNvPr id="6" name="Platshållare för innehåll 2"/>
          <p:cNvSpPr txBox="1">
            <a:spLocks/>
          </p:cNvSpPr>
          <p:nvPr/>
        </p:nvSpPr>
        <p:spPr bwMode="auto">
          <a:xfrm>
            <a:off x="990600" y="1981200"/>
            <a:ext cx="504252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Times"/>
              <a:buChar char="•"/>
              <a:tabLst/>
              <a:defRPr/>
            </a:pPr>
            <a:r>
              <a:rPr kumimoji="0" lang="sv-SE" b="0" i="0" u="none" strike="noStrike" kern="0" cap="none" spc="0" normalizeH="0" baseline="0" noProof="0" dirty="0" smtClean="0">
                <a:ln>
                  <a:noFill/>
                </a:ln>
                <a:solidFill>
                  <a:schemeClr val="tx1"/>
                </a:solidFill>
                <a:effectLst/>
                <a:uLnTx/>
                <a:uFillTx/>
                <a:latin typeface="+mn-lt"/>
                <a:ea typeface="+mn-ea"/>
                <a:cs typeface="+mn-cs"/>
              </a:rPr>
              <a:t>Utgå från analysen och prioriterade utvecklingsområden</a:t>
            </a:r>
          </a:p>
          <a:p>
            <a:pPr marL="342900" marR="0" lvl="0" indent="-342900" algn="l" defTabSz="914400" rtl="0" eaLnBrk="1" fontAlgn="base" latinLnBrk="0" hangingPunct="1">
              <a:lnSpc>
                <a:spcPct val="100000"/>
              </a:lnSpc>
              <a:spcBef>
                <a:spcPct val="20000"/>
              </a:spcBef>
              <a:spcAft>
                <a:spcPct val="0"/>
              </a:spcAft>
              <a:buClrTx/>
              <a:buSzTx/>
              <a:buFont typeface="Times"/>
              <a:buChar char="•"/>
              <a:tabLst/>
              <a:defRPr/>
            </a:pPr>
            <a:r>
              <a:rPr kumimoji="0" lang="sv-SE" b="0" i="0" u="none" strike="noStrike" kern="0" cap="none" spc="0" normalizeH="0" baseline="0" noProof="0" dirty="0" smtClean="0">
                <a:ln>
                  <a:noFill/>
                </a:ln>
                <a:solidFill>
                  <a:schemeClr val="tx1"/>
                </a:solidFill>
                <a:effectLst/>
                <a:uLnTx/>
                <a:uFillTx/>
                <a:latin typeface="+mn-lt"/>
                <a:ea typeface="+mn-ea"/>
                <a:cs typeface="+mn-cs"/>
              </a:rPr>
              <a:t>Ange vad utvecklingsinsatser förväntas leda till</a:t>
            </a:r>
          </a:p>
          <a:p>
            <a:pPr marL="342900" marR="0" lvl="0" indent="-342900" algn="l" defTabSz="914400" rtl="0" eaLnBrk="1" fontAlgn="base" latinLnBrk="0" hangingPunct="1">
              <a:lnSpc>
                <a:spcPct val="100000"/>
              </a:lnSpc>
              <a:spcBef>
                <a:spcPct val="20000"/>
              </a:spcBef>
              <a:spcAft>
                <a:spcPct val="0"/>
              </a:spcAft>
              <a:buClrTx/>
              <a:buSzTx/>
              <a:buFont typeface="Times"/>
              <a:buChar char="•"/>
              <a:tabLst/>
              <a:defRPr/>
            </a:pPr>
            <a:r>
              <a:rPr kumimoji="0" lang="sv-SE" b="0" i="0" u="none" strike="noStrike" kern="0" cap="none" spc="0" normalizeH="0" baseline="0" noProof="0" dirty="0" smtClean="0">
                <a:ln>
                  <a:noFill/>
                </a:ln>
                <a:solidFill>
                  <a:schemeClr val="tx1"/>
                </a:solidFill>
                <a:effectLst/>
                <a:uLnTx/>
                <a:uFillTx/>
                <a:latin typeface="+mn-lt"/>
                <a:ea typeface="+mn-ea"/>
                <a:cs typeface="+mn-cs"/>
              </a:rPr>
              <a:t>Ange vilka förutsättningar som krävs</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sv-SE" b="0" i="0" u="none" strike="noStrike" kern="0" cap="none" spc="0" normalizeH="0" baseline="0" noProof="0" dirty="0" smtClean="0">
                <a:ln>
                  <a:noFill/>
                </a:ln>
                <a:solidFill>
                  <a:schemeClr val="tx1"/>
                </a:solidFill>
                <a:effectLst/>
                <a:uLnTx/>
                <a:uFillTx/>
                <a:latin typeface="+mn-lt"/>
                <a:ea typeface="+mn-ea"/>
                <a:cs typeface="+mn-cs"/>
              </a:rPr>
              <a:t>		Se till att planen genomförs</a:t>
            </a:r>
          </a:p>
          <a:p>
            <a:pPr marL="342900" marR="0" lvl="0" indent="-342900" algn="l" defTabSz="914400" rtl="0" eaLnBrk="1" fontAlgn="base" latinLnBrk="0" hangingPunct="1">
              <a:lnSpc>
                <a:spcPct val="100000"/>
              </a:lnSpc>
              <a:spcBef>
                <a:spcPct val="20000"/>
              </a:spcBef>
              <a:spcAft>
                <a:spcPct val="0"/>
              </a:spcAft>
              <a:buClrTx/>
              <a:buSzTx/>
              <a:buFont typeface="Times"/>
              <a:buNone/>
              <a:tabLst/>
              <a:defRPr/>
            </a:pPr>
            <a:endParaRPr kumimoji="0" lang="sv-SE" sz="3200" b="0" i="0" u="none" strike="noStrike" kern="0" cap="none" spc="0" normalizeH="0" baseline="0" noProof="0" dirty="0">
              <a:ln>
                <a:noFill/>
              </a:ln>
              <a:solidFill>
                <a:schemeClr val="tx1"/>
              </a:solidFill>
              <a:effectLst/>
              <a:uLnTx/>
              <a:uFillTx/>
              <a:latin typeface="+mn-lt"/>
              <a:ea typeface="+mn-ea"/>
              <a:cs typeface="+mn-cs"/>
            </a:endParaRPr>
          </a:p>
        </p:txBody>
      </p:sp>
      <p:sp>
        <p:nvSpPr>
          <p:cNvPr id="7" name="Höger 6"/>
          <p:cNvSpPr/>
          <p:nvPr/>
        </p:nvSpPr>
        <p:spPr bwMode="auto">
          <a:xfrm>
            <a:off x="1487615" y="4554125"/>
            <a:ext cx="315035" cy="180020"/>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000" i="1" dirty="0" smtClean="0"/>
              <a:t>Allmänna råd kap 1… </a:t>
            </a:r>
            <a:r>
              <a:rPr lang="sv-SE" sz="3600" i="1" dirty="0" smtClean="0"/>
              <a:t>att styra och leda …</a:t>
            </a:r>
            <a:endParaRPr lang="sv-SE" sz="3600" i="1" dirty="0"/>
          </a:p>
        </p:txBody>
      </p:sp>
      <p:sp>
        <p:nvSpPr>
          <p:cNvPr id="6" name="Platshållare för innehåll 5"/>
          <p:cNvSpPr>
            <a:spLocks noGrp="1"/>
          </p:cNvSpPr>
          <p:nvPr>
            <p:ph sz="quarter" idx="4"/>
          </p:nvPr>
        </p:nvSpPr>
        <p:spPr>
          <a:xfrm>
            <a:off x="1397604" y="2618910"/>
            <a:ext cx="3375375" cy="2430270"/>
          </a:xfrm>
        </p:spPr>
        <p:txBody>
          <a:bodyPr/>
          <a:lstStyle/>
          <a:p>
            <a:pPr>
              <a:buNone/>
            </a:pPr>
            <a:r>
              <a:rPr lang="sv-SE" dirty="0" smtClean="0"/>
              <a:t>Hur ser rutinerna, organisationen, kompetensen och delaktigheten ut i vår stadsdel? </a:t>
            </a:r>
          </a:p>
        </p:txBody>
      </p:sp>
      <p:sp>
        <p:nvSpPr>
          <p:cNvPr id="9" name="Platshållare för innehåll 5"/>
          <p:cNvSpPr>
            <a:spLocks noGrp="1"/>
          </p:cNvSpPr>
          <p:nvPr>
            <p:ph sz="quarter" idx="4"/>
          </p:nvPr>
        </p:nvSpPr>
        <p:spPr>
          <a:xfrm>
            <a:off x="5043011" y="2528900"/>
            <a:ext cx="3375374" cy="2430270"/>
          </a:xfrm>
        </p:spPr>
        <p:txBody>
          <a:bodyPr/>
          <a:lstStyle/>
          <a:p>
            <a:pPr>
              <a:buNone/>
            </a:pPr>
            <a:r>
              <a:rPr lang="sv-SE" dirty="0" smtClean="0"/>
              <a:t>Var och hur kommer utbildningsutskottet in i kvalitetsarbetet så att det främjar förskolors och skolors utveckling?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516A715-AE5B-4B45-9627-20D905568576}" type="datetime4">
              <a:rPr lang="sv-SE" smtClean="0">
                <a:solidFill>
                  <a:srgbClr val="000000"/>
                </a:solidFill>
              </a:rPr>
              <a:pPr/>
              <a:t>15 oktober 2013</a:t>
            </a:fld>
            <a:endParaRPr lang="sv-SE">
              <a:solidFill>
                <a:srgbClr val="000000"/>
              </a:solidFill>
            </a:endParaRPr>
          </a:p>
        </p:txBody>
      </p:sp>
      <p:pic>
        <p:nvPicPr>
          <p:cNvPr id="3" name="Bildobjekt 2" descr="mås och måsfördud.jpg"/>
          <p:cNvPicPr>
            <a:picLocks noChangeAspect="1"/>
          </p:cNvPicPr>
          <p:nvPr/>
        </p:nvPicPr>
        <p:blipFill>
          <a:blip r:embed="rId2" cstate="print"/>
          <a:stretch>
            <a:fillRect/>
          </a:stretch>
        </p:blipFill>
        <p:spPr>
          <a:xfrm>
            <a:off x="497505" y="0"/>
            <a:ext cx="5153026" cy="685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K">
  <a:themeElements>
    <a:clrScheme name="">
      <a:dk1>
        <a:srgbClr val="000000"/>
      </a:dk1>
      <a:lt1>
        <a:srgbClr val="FFFFFF"/>
      </a:lt1>
      <a:dk2>
        <a:srgbClr val="000000"/>
      </a:dk2>
      <a:lt2>
        <a:srgbClr val="808080"/>
      </a:lt2>
      <a:accent1>
        <a:srgbClr val="FFF799"/>
      </a:accent1>
      <a:accent2>
        <a:srgbClr val="CCCCFF"/>
      </a:accent2>
      <a:accent3>
        <a:srgbClr val="FFFFFF"/>
      </a:accent3>
      <a:accent4>
        <a:srgbClr val="000000"/>
      </a:accent4>
      <a:accent5>
        <a:srgbClr val="FFFACA"/>
      </a:accent5>
      <a:accent6>
        <a:srgbClr val="B9B9E7"/>
      </a:accent6>
      <a:hlink>
        <a:srgbClr val="1A79CC"/>
      </a:hlink>
      <a:folHlink>
        <a:srgbClr val="0B3A70"/>
      </a:folHlink>
    </a:clrScheme>
    <a:fontScheme name="gbg-s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objectDefaults>
  <a:extraClrSchemeLst>
    <a:extraClrScheme>
      <a:clrScheme name="gbg-s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bg-s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bg-s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bg-s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bg-s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bg-s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bg-s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bg-s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bg-s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bg-s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bg-s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bg-s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bg-sk 13">
        <a:dk1>
          <a:srgbClr val="000000"/>
        </a:dk1>
        <a:lt1>
          <a:srgbClr val="FFFFFF"/>
        </a:lt1>
        <a:dk2>
          <a:srgbClr val="000000"/>
        </a:dk2>
        <a:lt2>
          <a:srgbClr val="808080"/>
        </a:lt2>
        <a:accent1>
          <a:srgbClr val="FFD04C"/>
        </a:accent1>
        <a:accent2>
          <a:srgbClr val="CCCCFF"/>
        </a:accent2>
        <a:accent3>
          <a:srgbClr val="FFFFFF"/>
        </a:accent3>
        <a:accent4>
          <a:srgbClr val="000000"/>
        </a:accent4>
        <a:accent5>
          <a:srgbClr val="FFE4B2"/>
        </a:accent5>
        <a:accent6>
          <a:srgbClr val="B9B9E7"/>
        </a:accent6>
        <a:hlink>
          <a:srgbClr val="1A79CC"/>
        </a:hlink>
        <a:folHlink>
          <a:srgbClr val="0B3A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gbg-SLK</Template>
  <TotalTime>7426</TotalTime>
  <Words>548</Words>
  <Application>Microsoft Office PowerPoint</Application>
  <PresentationFormat>A4 (210 x 297 mm)</PresentationFormat>
  <Paragraphs>69</Paragraphs>
  <Slides>9</Slides>
  <Notes>5</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SLK</vt:lpstr>
      <vt:lpstr>Systematiskt kvalitetsarbete</vt:lpstr>
      <vt:lpstr>Bild 2</vt:lpstr>
      <vt:lpstr>Allmänna råd kap 1… att styra och leda …</vt:lpstr>
      <vt:lpstr>Allmänna råd kap 2… dokumentera…</vt:lpstr>
      <vt:lpstr>Allmänna råd kap 3… följa upp …</vt:lpstr>
      <vt:lpstr>Allmäna råden kap 4… analysera för att utveckla… </vt:lpstr>
      <vt:lpstr>Allmänna råden kap 5 … planera och genomföra</vt:lpstr>
      <vt:lpstr>Allmänna råd kap 1… att styra och leda …</vt:lpstr>
      <vt:lpstr>Bild 9</vt:lpstr>
    </vt:vector>
  </TitlesOfParts>
  <Company>Göteborgs Stad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Utveckling av budget- och uppföljningsprocessen</dc:title>
  <dc:creator>petwes0225</dc:creator>
  <cp:lastModifiedBy>helsve0605</cp:lastModifiedBy>
  <cp:revision>375</cp:revision>
  <cp:lastPrinted>2002-05-29T10:42:04Z</cp:lastPrinted>
  <dcterms:created xsi:type="dcterms:W3CDTF">2011-04-21T07:29:05Z</dcterms:created>
  <dcterms:modified xsi:type="dcterms:W3CDTF">2013-10-15T18:52:59Z</dcterms:modified>
</cp:coreProperties>
</file>